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Caveat"/>
      <p:regular r:id="rId31"/>
      <p:bold r:id="rId32"/>
    </p:embeddedFont>
    <p:embeddedFont>
      <p:font typeface="Pacifico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vea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acifico-regular.fntdata"/><Relationship Id="rId10" Type="http://schemas.openxmlformats.org/officeDocument/2006/relationships/slide" Target="slides/slide5.xml"/><Relationship Id="rId32" Type="http://schemas.openxmlformats.org/officeDocument/2006/relationships/font" Target="fonts/Cavea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0c96e4b43_5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0c96e4b43_5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0c96e4b43_5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0c96e4b43_5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0d779bdaf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0d779bdaf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0d779bdaf_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0d779bdaf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0d779bdaf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0d779bdaf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0d779bdaf_7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0d779bdaf_7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0d779bdaf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0d779bdaf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0d779bdaf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0d779bdaf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0d779bdaf_8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0d779bdaf_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c252fca9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c252fca9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0c96e4b4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0c96e4b4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c252fca9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c252fca9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c252fca9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c252fca9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c252fca9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c252fca9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c252fca9a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9c252fca9a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0d779bda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0d779bda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0d779bdaf_7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0d779bdaf_7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0ce685a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0ce685a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0ce685a6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0ce685a6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0c96e4b4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0c96e4b4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0c96e4b43_5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0c96e4b43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0c96e4b43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0c96e4b4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0c96e4b43_5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0c96e4b43_5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0c96e4b43_5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0c96e4b43_5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50" y="1814475"/>
            <a:ext cx="3329024" cy="33290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799275"/>
            <a:ext cx="8520600" cy="7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0">
                <a:latin typeface="Caveat"/>
                <a:ea typeface="Caveat"/>
                <a:cs typeface="Caveat"/>
                <a:sym typeface="Caveat"/>
              </a:rPr>
              <a:t>Plastic recycling and carbon footprints</a:t>
            </a:r>
            <a:endParaRPr i="1" sz="4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6261000" y="2969475"/>
            <a:ext cx="2883000" cy="18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Group Members:</a:t>
            </a:r>
            <a:endParaRPr sz="18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Chan Ka Mong 19217641</a:t>
            </a:r>
            <a:endParaRPr sz="18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Ng Tsz Ching 19213719</a:t>
            </a:r>
            <a:endParaRPr sz="18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Lo Man Ching 18225322</a:t>
            </a:r>
            <a:endParaRPr sz="18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Chan Hei Lung 18224792</a:t>
            </a:r>
            <a:endParaRPr sz="18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Yeung Ho Fan 17215277</a:t>
            </a:r>
            <a:endParaRPr sz="18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Difficulties (related to products)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482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Small plastics affect the operation of recycling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equipment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→ 3 inches or smaller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E.g. Bread bag clips adn pill packaging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veat"/>
              <a:buChar char="➢"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get caught or fall between the belts and gears of the machinery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9900" y="1288651"/>
            <a:ext cx="3851700" cy="2566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Difficulties (related to packagers)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33875"/>
            <a:ext cx="480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The price of plastics is vulnerable to the ups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 and downs of the markets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→ packagers tend to buy raw, virgin plastics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instead of recycled plastics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</a:rPr>
              <a:t>it’s cheaper for packagers to make things out of raw, virgin plastic than it is to buy recycled plastic.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50">
                <a:solidFill>
                  <a:srgbClr val="FFFFFF"/>
                </a:solidFill>
              </a:rPr>
              <a:t>it’s cheaper for packagers to make things out of raw, virgin plastic than it is to buy recycled plastic.</a:t>
            </a:r>
            <a:r>
              <a:rPr lang="en"/>
              <a:t> </a:t>
            </a:r>
            <a:r>
              <a:rPr lang="en" sz="1150">
                <a:solidFill>
                  <a:srgbClr val="FFFFFF"/>
                </a:solidFill>
              </a:rPr>
              <a:t>Sometimes it’s cheaper for packagers to make things out of raw, virgin plastic than it is to buy recycled plastic.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300" y="1098950"/>
            <a:ext cx="3711000" cy="24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ctrTitle"/>
          </p:nvPr>
        </p:nvSpPr>
        <p:spPr>
          <a:xfrm>
            <a:off x="311700" y="446525"/>
            <a:ext cx="85206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rPr>
              <a:t>Limitation of recycling plastic (3)</a:t>
            </a:r>
            <a:endParaRPr sz="2600">
              <a:solidFill>
                <a:srgbClr val="1C458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9" name="Google Shape;139;p24"/>
          <p:cNvSpPr txBox="1"/>
          <p:nvPr>
            <p:ph idx="1" type="subTitle"/>
          </p:nvPr>
        </p:nvSpPr>
        <p:spPr>
          <a:xfrm>
            <a:off x="311700" y="956700"/>
            <a:ext cx="8520600" cy="25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200"/>
              <a:buFont typeface="Caveat"/>
              <a:buChar char="●"/>
            </a:pPr>
            <a:r>
              <a:rPr lang="en" sz="2200">
                <a:solidFill>
                  <a:srgbClr val="E06666"/>
                </a:solidFill>
                <a:latin typeface="Caveat"/>
                <a:ea typeface="Caveat"/>
                <a:cs typeface="Caveat"/>
                <a:sym typeface="Caveat"/>
              </a:rPr>
              <a:t>Insufficient equipment and technical level</a:t>
            </a:r>
            <a:endParaRPr sz="2200">
              <a:solidFill>
                <a:srgbClr val="E0666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504075" y="1471050"/>
            <a:ext cx="6563100" cy="27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veat"/>
                <a:ea typeface="Caveat"/>
                <a:cs typeface="Caveat"/>
                <a:sym typeface="Caveat"/>
              </a:rPr>
              <a:t>Example 1) 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Potato Chip Bags → </a:t>
            </a:r>
            <a:r>
              <a:rPr lang="en" sz="1800">
                <a:latin typeface="Caveat"/>
                <a:ea typeface="Caveat"/>
                <a:cs typeface="Caveat"/>
                <a:sym typeface="Caveat"/>
              </a:rPr>
              <a:t>Flexible packaging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950"/>
              <a:buFont typeface="Caveat"/>
              <a:buAutoNum type="arabicPeriod"/>
            </a:pPr>
            <a:r>
              <a:rPr lang="en" sz="1950">
                <a:solidFill>
                  <a:srgbClr val="A64D79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flattens out on the MRF’s conveyor belt</a:t>
            </a:r>
            <a:endParaRPr sz="1950">
              <a:solidFill>
                <a:srgbClr val="A64D79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950"/>
              <a:buFont typeface="Caveat"/>
              <a:buAutoNum type="arabicPeriod"/>
            </a:pPr>
            <a:r>
              <a:rPr lang="en" sz="1950">
                <a:solidFill>
                  <a:srgbClr val="A64D79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Misclassified and mixed with paper</a:t>
            </a:r>
            <a:endParaRPr sz="1950">
              <a:solidFill>
                <a:srgbClr val="A64D79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950"/>
              <a:buFont typeface="Caveat"/>
              <a:buAutoNum type="arabicPeriod"/>
            </a:pPr>
            <a:r>
              <a:rPr lang="en" sz="1950">
                <a:solidFill>
                  <a:srgbClr val="A64D79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Unsellable</a:t>
            </a:r>
            <a:endParaRPr sz="1950">
              <a:solidFill>
                <a:srgbClr val="A64D79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A64D79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A64D79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000" y="378350"/>
            <a:ext cx="3301330" cy="21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504075" y="3003800"/>
            <a:ext cx="4958400" cy="16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veat"/>
                <a:ea typeface="Caveat"/>
                <a:cs typeface="Caveat"/>
                <a:sym typeface="Caveat"/>
              </a:rPr>
              <a:t>Example 2) 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POLYSTYRENE FOAM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Font typeface="Caveat"/>
              <a:buAutoNum type="arabicPeriod"/>
            </a:pPr>
            <a:r>
              <a:rPr lang="en" sz="1800">
                <a:solidFill>
                  <a:srgbClr val="A64D79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Remove the air by a special machine/condense the material into a patty or block for resale</a:t>
            </a:r>
            <a:endParaRPr sz="1800">
              <a:solidFill>
                <a:srgbClr val="A64D79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Font typeface="Caveat"/>
              <a:buAutoNum type="arabicPeriod"/>
            </a:pPr>
            <a:r>
              <a:rPr lang="en" sz="1800">
                <a:solidFill>
                  <a:srgbClr val="A64D79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Very little material remains</a:t>
            </a:r>
            <a:endParaRPr sz="1800">
              <a:solidFill>
                <a:srgbClr val="A64D79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Font typeface="Caveat"/>
              <a:buAutoNum type="arabicPeriod"/>
            </a:pPr>
            <a:r>
              <a:rPr lang="en" sz="1800">
                <a:solidFill>
                  <a:srgbClr val="A64D79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Foam products only have very little value</a:t>
            </a:r>
            <a:endParaRPr sz="1800">
              <a:solidFill>
                <a:srgbClr val="A64D79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veat"/>
                <a:ea typeface="Caveat"/>
                <a:cs typeface="Caveat"/>
                <a:sym typeface="Caveat"/>
              </a:rPr>
              <a:t>  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921" y="2745671"/>
            <a:ext cx="3281212" cy="21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ctrTitle"/>
          </p:nvPr>
        </p:nvSpPr>
        <p:spPr>
          <a:xfrm>
            <a:off x="311700" y="1068050"/>
            <a:ext cx="85206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rPr>
              <a:t>Limitation of recycling plastic (3)</a:t>
            </a:r>
            <a:endParaRPr sz="2600">
              <a:solidFill>
                <a:srgbClr val="1C4587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311700" y="1766550"/>
            <a:ext cx="8520600" cy="32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Example 3) </a:t>
            </a:r>
            <a:r>
              <a:rPr lang="en" sz="2300">
                <a:solidFill>
                  <a:srgbClr val="000000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Beverage Bottles</a:t>
            </a:r>
            <a:endParaRPr sz="24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2300"/>
              <a:buFont typeface="Caveat"/>
              <a:buAutoNum type="arabicPeriod"/>
            </a:pPr>
            <a:r>
              <a:rPr lang="en" sz="2300">
                <a:solidFill>
                  <a:srgbClr val="A64D79"/>
                </a:solidFill>
                <a:latin typeface="Caveat"/>
                <a:ea typeface="Caveat"/>
                <a:cs typeface="Caveat"/>
                <a:sym typeface="Caveat"/>
              </a:rPr>
              <a:t>High pressure in the sorting and baling process</a:t>
            </a:r>
            <a:endParaRPr sz="2300">
              <a:solidFill>
                <a:srgbClr val="A64D79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2300"/>
              <a:buFont typeface="Caveat"/>
              <a:buAutoNum type="arabicPeriod"/>
            </a:pPr>
            <a:r>
              <a:rPr lang="en" sz="2300">
                <a:solidFill>
                  <a:srgbClr val="A64D79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force caps off at high speeds</a:t>
            </a:r>
            <a:endParaRPr sz="2300">
              <a:solidFill>
                <a:srgbClr val="A64D79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A64D79"/>
                </a:solidFill>
                <a:latin typeface="Caveat"/>
                <a:ea typeface="Caveat"/>
                <a:cs typeface="Caveat"/>
                <a:sym typeface="Caveat"/>
              </a:rPr>
              <a:t>Result → Harmful to workers</a:t>
            </a:r>
            <a:endParaRPr sz="2300">
              <a:solidFill>
                <a:srgbClr val="A64D7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400" y="385900"/>
            <a:ext cx="4175476" cy="18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6350" y="2714674"/>
            <a:ext cx="3410050" cy="22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ctrTitle"/>
          </p:nvPr>
        </p:nvSpPr>
        <p:spPr>
          <a:xfrm>
            <a:off x="355625" y="520175"/>
            <a:ext cx="8520600" cy="6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rPr>
              <a:t>Limitation of recycling plastic (4)</a:t>
            </a:r>
            <a:endParaRPr/>
          </a:p>
        </p:txBody>
      </p:sp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311700" y="1471050"/>
            <a:ext cx="8520600" cy="31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200"/>
              <a:buFont typeface="Caveat"/>
              <a:buChar char="●"/>
            </a:pPr>
            <a:r>
              <a:rPr lang="en" sz="2200">
                <a:solidFill>
                  <a:srgbClr val="E06666"/>
                </a:solidFill>
                <a:latin typeface="Caveat"/>
                <a:ea typeface="Caveat"/>
                <a:cs typeface="Caveat"/>
                <a:sym typeface="Caveat"/>
              </a:rPr>
              <a:t>Consumers have insufficient knowledge about recycling</a:t>
            </a:r>
            <a:endParaRPr sz="2200">
              <a:solidFill>
                <a:srgbClr val="E0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A64D79"/>
                </a:solidFill>
                <a:latin typeface="Caveat"/>
                <a:ea typeface="Caveat"/>
                <a:cs typeface="Caveat"/>
                <a:sym typeface="Caveat"/>
              </a:rPr>
              <a:t>1. Did not put the recyclable plastic in the recycling bin</a:t>
            </a:r>
            <a:endParaRPr sz="2200">
              <a:solidFill>
                <a:srgbClr val="A64D79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A64D79"/>
                </a:solidFill>
                <a:latin typeface="Caveat"/>
                <a:ea typeface="Caveat"/>
                <a:cs typeface="Caveat"/>
                <a:sym typeface="Caveat"/>
              </a:rPr>
              <a:t>2. Recycle uncleaned plastic</a:t>
            </a:r>
            <a:endParaRPr sz="2200">
              <a:solidFill>
                <a:srgbClr val="A64D79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A64D79"/>
                </a:solidFill>
                <a:latin typeface="Caveat"/>
                <a:ea typeface="Caveat"/>
                <a:cs typeface="Caveat"/>
                <a:sym typeface="Caveat"/>
              </a:rPr>
              <a:t>3. Recycle the non-recyclable plastic</a:t>
            </a:r>
            <a:endParaRPr sz="2200">
              <a:solidFill>
                <a:srgbClr val="A64D7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3225" y="186073"/>
            <a:ext cx="2163000" cy="2162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225" y="2730550"/>
            <a:ext cx="2297876" cy="229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ctrTitle"/>
          </p:nvPr>
        </p:nvSpPr>
        <p:spPr>
          <a:xfrm>
            <a:off x="311700" y="3394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rPr>
              <a:t>Limitation of recycling plastic (5)</a:t>
            </a:r>
            <a:endParaRPr/>
          </a:p>
        </p:txBody>
      </p:sp>
      <p:sp>
        <p:nvSpPr>
          <p:cNvPr id="165" name="Google Shape;165;p27"/>
          <p:cNvSpPr txBox="1"/>
          <p:nvPr>
            <p:ph idx="1" type="subTitle"/>
          </p:nvPr>
        </p:nvSpPr>
        <p:spPr>
          <a:xfrm>
            <a:off x="311700" y="1579125"/>
            <a:ext cx="8520600" cy="3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300"/>
              <a:buFont typeface="Caveat"/>
              <a:buChar char="●"/>
            </a:pPr>
            <a:r>
              <a:rPr lang="en" sz="2300">
                <a:solidFill>
                  <a:srgbClr val="E06666"/>
                </a:solidFill>
                <a:latin typeface="Caveat"/>
                <a:ea typeface="Caveat"/>
                <a:cs typeface="Caveat"/>
                <a:sym typeface="Caveat"/>
              </a:rPr>
              <a:t>Local government’s regulations</a:t>
            </a:r>
            <a:endParaRPr sz="2300">
              <a:solidFill>
                <a:srgbClr val="E0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2100"/>
              <a:buFont typeface="Caveat"/>
              <a:buAutoNum type="arabicPeriod"/>
            </a:pPr>
            <a:r>
              <a:rPr lang="en" sz="2100">
                <a:solidFill>
                  <a:srgbClr val="A64D79"/>
                </a:solidFill>
                <a:latin typeface="Caveat"/>
                <a:ea typeface="Caveat"/>
                <a:cs typeface="Caveat"/>
                <a:sym typeface="Caveat"/>
              </a:rPr>
              <a:t>Plastic after recycled → lower quality </a:t>
            </a:r>
            <a:endParaRPr sz="2100">
              <a:solidFill>
                <a:srgbClr val="A64D79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A64D79"/>
                </a:solidFill>
                <a:latin typeface="Caveat"/>
                <a:ea typeface="Caveat"/>
                <a:cs typeface="Caveat"/>
                <a:sym typeface="Caveat"/>
              </a:rPr>
              <a:t>→ lower market value → Not recycled by the government</a:t>
            </a:r>
            <a:endParaRPr sz="2100">
              <a:solidFill>
                <a:srgbClr val="A64D79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2100"/>
              <a:buFont typeface="Caveat"/>
              <a:buAutoNum type="arabicPeriod"/>
            </a:pPr>
            <a:r>
              <a:rPr lang="en" sz="2100">
                <a:solidFill>
                  <a:srgbClr val="A64D79"/>
                </a:solidFill>
                <a:latin typeface="Caveat"/>
                <a:ea typeface="Caveat"/>
                <a:cs typeface="Caveat"/>
                <a:sym typeface="Caveat"/>
              </a:rPr>
              <a:t>Not all recyclable plastic can be recycled</a:t>
            </a:r>
            <a:endParaRPr sz="2100">
              <a:solidFill>
                <a:srgbClr val="A64D7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200" y="339475"/>
            <a:ext cx="2392300" cy="23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00" y="2487300"/>
            <a:ext cx="4489850" cy="31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Suggested Strategies  (Glass &amp; Metal)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Pros: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aveat"/>
              <a:buChar char="●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Can be recycled infinitely without losing quality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●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No need to add extra material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Cons: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aveat"/>
              <a:buChar char="●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Higher shipping cost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●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Risk of breaking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600" y="1325575"/>
            <a:ext cx="3102701" cy="310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Suggested Strategies 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Use renewable energy instead of fossil-based energy: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aveat"/>
              <a:buChar char="●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Halve the greenhouse gas emissions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Reduce the demand of new plastic in the market: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aveat"/>
              <a:buChar char="●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Population growth will increase the demand,</a:t>
            </a:r>
            <a:br>
              <a:rPr lang="en">
                <a:latin typeface="Caveat"/>
                <a:ea typeface="Caveat"/>
                <a:cs typeface="Caveat"/>
                <a:sym typeface="Caveat"/>
              </a:rPr>
            </a:br>
            <a:r>
              <a:rPr lang="en">
                <a:latin typeface="Caveat"/>
                <a:ea typeface="Caveat"/>
                <a:cs typeface="Caveat"/>
                <a:sym typeface="Caveat"/>
              </a:rPr>
              <a:t>so we should increase the recycling effectiveness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775" y="2258875"/>
            <a:ext cx="2918200" cy="24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Suggested Strategies  (Bioplastic)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-Made by extracting sugar from plants like corn and sugarcane to convert into polylactic acids (PLAs)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-Absorb CO2 during growing phase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-Decomposable in the ground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43250"/>
            <a:ext cx="91440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What we help with plastics recycling?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240950" y="1124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Focus on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-Procedure to gather the waste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-Reduce consuming on non-recycling plastic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4572000" y="669813"/>
            <a:ext cx="4581000" cy="31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caused by:</a:t>
            </a:r>
            <a:endParaRPr sz="24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veat"/>
              <a:buChar char="-"/>
            </a:pPr>
            <a:r>
              <a:rPr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Individual</a:t>
            </a:r>
            <a:endParaRPr sz="24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veat"/>
              <a:buChar char="-"/>
            </a:pPr>
            <a:r>
              <a:rPr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Event</a:t>
            </a:r>
            <a:endParaRPr sz="24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veat"/>
              <a:buChar char="-"/>
            </a:pPr>
            <a:r>
              <a:rPr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Organization</a:t>
            </a:r>
            <a:endParaRPr sz="24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veat"/>
              <a:buChar char="-"/>
            </a:pPr>
            <a:r>
              <a:rPr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Service </a:t>
            </a:r>
            <a:endParaRPr sz="24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veat"/>
              <a:buChar char="-"/>
            </a:pPr>
            <a:r>
              <a:rPr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Product</a:t>
            </a:r>
            <a:endParaRPr sz="24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00" y="989218"/>
            <a:ext cx="4581000" cy="304313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290350" y="232975"/>
            <a:ext cx="5699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latin typeface="Caveat"/>
                <a:ea typeface="Caveat"/>
                <a:cs typeface="Caveat"/>
                <a:sym typeface="Caveat"/>
              </a:rPr>
              <a:t>Carbon Footprint</a:t>
            </a:r>
            <a:endParaRPr i="1" sz="2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How can we make sure our wastes can be recycled?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-Rinsing out of recyclables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-Make sure put into the right type of recycle bin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300" y="1152475"/>
            <a:ext cx="2933000" cy="1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300" y="3007175"/>
            <a:ext cx="2932999" cy="153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1800" y="294367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283400" y="43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How can we reduce the non-recycling plastic?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Boycotting over-packaging product</a:t>
            </a:r>
            <a:endParaRPr sz="2200"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Reduce consuming over-wrapping product</a:t>
            </a:r>
            <a:r>
              <a:rPr lang="en" sz="2200">
                <a:solidFill>
                  <a:srgbClr val="666666"/>
                </a:solidFill>
              </a:rPr>
              <a:t> </a:t>
            </a:r>
            <a:endParaRPr sz="2200">
              <a:solidFill>
                <a:srgbClr val="666666"/>
              </a:solidFill>
            </a:endParaRPr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225" y="1113675"/>
            <a:ext cx="25050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7213" y="2713875"/>
            <a:ext cx="25050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4675" y="2459138"/>
            <a:ext cx="213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Promotion and 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education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 from the government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8" name="Google Shape;21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00" y="1152475"/>
            <a:ext cx="3985450" cy="33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525" y="1152475"/>
            <a:ext cx="2468949" cy="3815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Promotion and education from the government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6" name="Google Shape;22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-A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dvertisement to public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-Education course to students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Label On every recycling bin</a:t>
            </a:r>
            <a:r>
              <a:rPr lang="en"/>
              <a:t> </a:t>
            </a:r>
            <a:endParaRPr/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250" y="97155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363" y="3395100"/>
            <a:ext cx="267652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5613" y="1547250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Conclusion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35" name="Google Shape;23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After readings: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-Limitations and Difficulties exist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-The world are trying to help with different way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-Start from ourselves and government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References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Everything you need to know about recycling plastics (recyclenow.com):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https://www.recyclenow.com/recycling-knowledge/how-is-it-recycled/plastics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Four strategies to tackle the carbon footprint of plastic (Anthropocene):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https://www.anthropocenemagazine.org/2019/05/reducing-the-carbon-footprint-of-plastic-is-doable-but-not-easy/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Plastic’s carbon footprint (ScienceDaily):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https://www.sciencedaily.com/releases/2019/04/190415144004.htm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“Plastic recycling is a myth”: what really happen to your rubbish (Guardian):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https://www.theguardian.com/environment/2019/aug/17/plastic-recycling-myth-what-really-happens-your-rubbish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Plastic recycling (Wikipedia):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https://en.wikipedia.org/wiki/Plastic_recycling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Plastic: what’s recyclable, what’s becomes trashes, and why (npr):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https://apps.npr.org/plastics-recycling/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7 things you didn’t know about plastic (and recycling) (National Geographic):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https://blog.nationalgeographic.org/2018/04/04/7-things-you-didnt-know-about-plastic-and-recycling/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0" y="421975"/>
            <a:ext cx="85206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latin typeface="Pacifico"/>
                <a:ea typeface="Pacifico"/>
                <a:cs typeface="Pacifico"/>
                <a:sym typeface="Pacifico"/>
              </a:rPr>
              <a:t>Plastic Production</a:t>
            </a:r>
            <a:endParaRPr i="1" sz="28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878275"/>
            <a:ext cx="8520600" cy="3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aveat"/>
                <a:ea typeface="Caveat"/>
                <a:cs typeface="Caveat"/>
                <a:sym typeface="Caveat"/>
              </a:rPr>
              <a:t>Plastic</a:t>
            </a:r>
            <a:endParaRPr sz="26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veat"/>
                <a:ea typeface="Caveat"/>
                <a:cs typeface="Caveat"/>
                <a:sym typeface="Caveat"/>
              </a:rPr>
              <a:t>Fossil fuel-based plastic	  		Bio-based plastic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veat"/>
                <a:ea typeface="Caveat"/>
                <a:cs typeface="Caveat"/>
                <a:sym typeface="Caveat"/>
              </a:rPr>
              <a:t>  	</a:t>
            </a:r>
            <a:r>
              <a:rPr lang="en" sz="200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1.8 gigatons</a:t>
            </a:r>
            <a:r>
              <a:rPr lang="en" sz="2000">
                <a:latin typeface="Caveat"/>
                <a:ea typeface="Caveat"/>
                <a:cs typeface="Caveat"/>
                <a:sym typeface="Caveat"/>
              </a:rPr>
              <a:t> of carbon dioxide equivalent (2015)</a:t>
            </a:r>
            <a:endParaRPr sz="2000">
              <a:latin typeface="Caveat"/>
              <a:ea typeface="Caveat"/>
              <a:cs typeface="Caveat"/>
              <a:sym typeface="Cave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(3.8% of global emissions)</a:t>
            </a:r>
            <a:endParaRPr sz="2000">
              <a:solidFill>
                <a:srgbClr val="FF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6.5 gigatons (15% of global carbon budget)</a:t>
            </a:r>
            <a:endParaRPr sz="2000">
              <a:solidFill>
                <a:srgbClr val="FF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457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(2050)</a:t>
            </a:r>
            <a:endParaRPr sz="20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501825" y="1577150"/>
            <a:ext cx="860400" cy="268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4480375" y="1577150"/>
            <a:ext cx="860400" cy="268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2489325" y="1947100"/>
            <a:ext cx="369600" cy="45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2501625" y="3275075"/>
            <a:ext cx="345000" cy="45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375" y="2859050"/>
            <a:ext cx="3512575" cy="22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ctrTitle"/>
          </p:nvPr>
        </p:nvSpPr>
        <p:spPr>
          <a:xfrm>
            <a:off x="311700" y="11730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veat"/>
                <a:ea typeface="Caveat"/>
                <a:cs typeface="Caveat"/>
                <a:sym typeface="Caveat"/>
              </a:rPr>
              <a:t>Agenda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311700" y="1075275"/>
            <a:ext cx="8520600" cy="3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veat"/>
              <a:buChar char="-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Difficulties in plastic recyclings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veat"/>
              <a:buChar char="-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Other strategies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veat"/>
              <a:buChar char="-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Suggestions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veat"/>
              <a:buChar char="-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References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230325" y="467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Difficulties (related to products)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Not 100% made with plastic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→ Difficult to separate the plastic and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aluminium layers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E.g. Flexible packaging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625" y="1152468"/>
            <a:ext cx="3579624" cy="238492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6020004" y="3672150"/>
            <a:ext cx="22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veat"/>
                <a:ea typeface="Caveat"/>
                <a:cs typeface="Caveat"/>
                <a:sym typeface="Caveat"/>
              </a:rPr>
              <a:t>Potato chip bags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Difficulties (related to products)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5367900" cy="3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Different types of plastic are used 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→ Not easy to recycle a particular type of plastic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E.g. Deodorant 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veat"/>
              <a:buChar char="➢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Composed of adhesive label, protective cap and twistable gear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E.g. Yogurt and butter tubes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veat"/>
              <a:buChar char="➢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Tubs are often made with a mix of plastic types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300" y="615148"/>
            <a:ext cx="3079000" cy="205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3300" y="2876958"/>
            <a:ext cx="3079000" cy="2051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Difficulties (related to products)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Structure of plastics                                     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→ Thermoplastics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Can be remelted and remodeled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into new products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→ Thermoset plastics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Contain polymers that cross-link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to form an irreversible chemical bond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5144125" y="2571750"/>
            <a:ext cx="40971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the way clamshells are molded 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affects the structure of the plastic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425" y="560673"/>
            <a:ext cx="3018500" cy="201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Difficulties (related to products)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5182200" cy="3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Structure of plastics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→ Recycling plastics downgrades its quality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Long chains of atoms are arranged repeatedly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polymer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chain grows shorter after recycling (quality decreases)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Same piece of plastic can only be recycled 2-3 times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900" y="1043850"/>
            <a:ext cx="3338401" cy="333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Difficulties (related to products)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525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Some parts need to be removed before recycling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E.g. Beverage bottles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The plastic film labels are not recyclable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E.g. Other bottles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Need to remove metal springs in the nozzle heads of spray cleaners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700" y="445025"/>
            <a:ext cx="3270900" cy="217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700" y="2793207"/>
            <a:ext cx="3270900" cy="2179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